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2" Type="http://schemas.openxmlformats.org/officeDocument/2006/relationships/slide" Target="slides/slide1.xml" /><Relationship Id="rId16"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heme" Target="theme/theme1.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4EC7B12F-CF0F-484C-A6F6-25559449CC49}" type="datetimeFigureOut">
              <a:rPr lang="it-IT" smtClean="0"/>
              <a:pPr/>
              <a:t>24/02/2021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6D95857-CB9F-4EA5-85A8-BAF0E1D35B05}" type="slidenum">
              <a:rPr lang="it-IT" smtClean="0"/>
              <a:pPr/>
              <a:t>‹#›</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EC7B12F-CF0F-484C-A6F6-25559449CC49}" type="datetimeFigureOut">
              <a:rPr lang="it-IT" smtClean="0"/>
              <a:pPr/>
              <a:t>24/02/2021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6D95857-CB9F-4EA5-85A8-BAF0E1D35B05}" type="slidenum">
              <a:rPr lang="it-IT" smtClean="0"/>
              <a:pPr/>
              <a:t>‹#›</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4EC7B12F-CF0F-484C-A6F6-25559449CC49}" type="datetimeFigureOut">
              <a:rPr lang="it-IT" smtClean="0"/>
              <a:pPr/>
              <a:t>24/02/2021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6D95857-CB9F-4EA5-85A8-BAF0E1D35B05}" type="slidenum">
              <a:rPr lang="it-IT" smtClean="0"/>
              <a:pPr/>
              <a:t>‹#›</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4EC7B12F-CF0F-484C-A6F6-25559449CC49}" type="datetimeFigureOut">
              <a:rPr lang="it-IT" smtClean="0"/>
              <a:pPr/>
              <a:t>24/02/2021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6D95857-CB9F-4EA5-85A8-BAF0E1D35B05}" type="slidenum">
              <a:rPr lang="it-IT" smtClean="0"/>
              <a:pPr/>
              <a:t>‹#›</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4EC7B12F-CF0F-484C-A6F6-25559449CC49}" type="datetimeFigureOut">
              <a:rPr lang="it-IT" smtClean="0"/>
              <a:pPr/>
              <a:t>24/02/2021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6D95857-CB9F-4EA5-85A8-BAF0E1D35B05}" type="slidenum">
              <a:rPr lang="it-IT" smtClean="0"/>
              <a:pPr/>
              <a:t>‹#›</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4EC7B12F-CF0F-484C-A6F6-25559449CC49}" type="datetimeFigureOut">
              <a:rPr lang="it-IT" smtClean="0"/>
              <a:pPr/>
              <a:t>24/02/2021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6D95857-CB9F-4EA5-85A8-BAF0E1D35B05}" type="slidenum">
              <a:rPr lang="it-IT" smtClean="0"/>
              <a:pPr/>
              <a:t>‹#›</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EC7B12F-CF0F-484C-A6F6-25559449CC49}" type="datetimeFigureOut">
              <a:rPr lang="it-IT" smtClean="0"/>
              <a:pPr/>
              <a:t>24/02/2021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6D95857-CB9F-4EA5-85A8-BAF0E1D35B05}" type="slidenum">
              <a:rPr lang="it-IT" smtClean="0"/>
              <a:pPr/>
              <a:t>‹#›</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4EC7B12F-CF0F-484C-A6F6-25559449CC49}" type="datetimeFigureOut">
              <a:rPr lang="it-IT" smtClean="0"/>
              <a:pPr/>
              <a:t>24/02/2021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6D95857-CB9F-4EA5-85A8-BAF0E1D35B05}" type="slidenum">
              <a:rPr lang="it-IT" smtClean="0"/>
              <a:pPr/>
              <a:t>‹#›</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4EC7B12F-CF0F-484C-A6F6-25559449CC49}" type="datetimeFigureOut">
              <a:rPr lang="it-IT" smtClean="0"/>
              <a:pPr/>
              <a:t>24/02/2021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6D95857-CB9F-4EA5-85A8-BAF0E1D35B05}" type="slidenum">
              <a:rPr lang="it-IT" smtClean="0"/>
              <a:pPr/>
              <a:t>‹#›</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EC7B12F-CF0F-484C-A6F6-25559449CC49}" type="datetimeFigureOut">
              <a:rPr lang="it-IT" smtClean="0"/>
              <a:pPr/>
              <a:t>24/02/2021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6D95857-CB9F-4EA5-85A8-BAF0E1D35B05}" type="slidenum">
              <a:rPr lang="it-IT" smtClean="0"/>
              <a:pPr/>
              <a:t>‹#›</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EC7B12F-CF0F-484C-A6F6-25559449CC49}" type="datetimeFigureOut">
              <a:rPr lang="it-IT" smtClean="0"/>
              <a:pPr/>
              <a:t>24/02/2021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6D95857-CB9F-4EA5-85A8-BAF0E1D35B05}" type="slidenum">
              <a:rPr lang="it-IT" smtClean="0"/>
              <a:pPr/>
              <a:t>‹#›</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jpe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8000"/>
            <a:lum/>
          </a:blip>
          <a:srcRect/>
          <a:tile tx="0" ty="0" sx="100000" sy="100000" flip="none" algn="tl"/>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C7B12F-CF0F-484C-A6F6-25559449CC49}" type="datetimeFigureOut">
              <a:rPr lang="it-IT" smtClean="0"/>
              <a:pPr/>
              <a:t>24/02/2021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D95857-CB9F-4EA5-85A8-BAF0E1D35B05}" type="slidenum">
              <a:rPr lang="it-IT" smtClean="0"/>
              <a:pPr/>
              <a:t>‹#›</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image" Target="../media/image11.jpeg" /><Relationship Id="rId7" Type="http://schemas.openxmlformats.org/officeDocument/2006/relationships/image" Target="../media/image15.jpeg" /><Relationship Id="rId2" Type="http://schemas.openxmlformats.org/officeDocument/2006/relationships/image" Target="../media/image10.jpeg" /><Relationship Id="rId1" Type="http://schemas.openxmlformats.org/officeDocument/2006/relationships/slideLayout" Target="../slideLayouts/slideLayout2.xml" /><Relationship Id="rId6" Type="http://schemas.openxmlformats.org/officeDocument/2006/relationships/image" Target="../media/image14.jpeg" /><Relationship Id="rId5" Type="http://schemas.openxmlformats.org/officeDocument/2006/relationships/image" Target="../media/image13.jpeg" /><Relationship Id="rId4" Type="http://schemas.openxmlformats.org/officeDocument/2006/relationships/image" Target="../media/image12.jpeg" /></Relationships>
</file>

<file path=ppt/slides/_rels/slide10.xml.rels><?xml version="1.0" encoding="UTF-8" standalone="yes"?>
<Relationships xmlns="http://schemas.openxmlformats.org/package/2006/relationships"><Relationship Id="rId3" Type="http://schemas.openxmlformats.org/officeDocument/2006/relationships/image" Target="../media/image17.jpeg" /><Relationship Id="rId2" Type="http://schemas.openxmlformats.org/officeDocument/2006/relationships/image" Target="../media/image16.jpe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a:t>CASTELLANO LEGNAMI SRL</a:t>
            </a:r>
          </a:p>
        </p:txBody>
      </p:sp>
      <p:sp>
        <p:nvSpPr>
          <p:cNvPr id="4" name="CasellaDiTesto 3"/>
          <p:cNvSpPr txBox="1"/>
          <p:nvPr/>
        </p:nvSpPr>
        <p:spPr>
          <a:xfrm>
            <a:off x="714348" y="642918"/>
            <a:ext cx="2428892" cy="369332"/>
          </a:xfrm>
          <a:prstGeom prst="rect">
            <a:avLst/>
          </a:prstGeom>
          <a:noFill/>
        </p:spPr>
        <p:txBody>
          <a:bodyPr wrap="square" rtlCol="0">
            <a:spAutoFit/>
          </a:bodyPr>
          <a:lstStyle/>
          <a:p>
            <a:r>
              <a:rPr lang="it-IT" dirty="0"/>
              <a:t>CASTELLANO LEGNAMI</a:t>
            </a:r>
          </a:p>
        </p:txBody>
      </p:sp>
      <p:pic>
        <p:nvPicPr>
          <p:cNvPr id="1026" name="Picture 2"/>
          <p:cNvPicPr>
            <a:picLocks noChangeAspect="1" noChangeArrowheads="1"/>
          </p:cNvPicPr>
          <p:nvPr/>
        </p:nvPicPr>
        <p:blipFill>
          <a:blip r:embed="rId2"/>
          <a:srcRect t="38750" b="35000"/>
          <a:stretch>
            <a:fillRect/>
          </a:stretch>
        </p:blipFill>
        <p:spPr bwMode="auto">
          <a:xfrm>
            <a:off x="6715140" y="500042"/>
            <a:ext cx="1905000" cy="500066"/>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en-US" sz="2400" dirty="0"/>
              <a:t>Our company Castellano Legnami s.r.l. has been involved in buying and selling wood and wooden products since 1988, both in Italy and abroad.</a:t>
            </a:r>
            <a:endParaRPr lang="it-IT" sz="2400" dirty="0"/>
          </a:p>
        </p:txBody>
      </p:sp>
      <p:pic>
        <p:nvPicPr>
          <p:cNvPr id="2051" name="Picture 3"/>
          <p:cNvPicPr>
            <a:picLocks noChangeAspect="1" noChangeArrowheads="1"/>
          </p:cNvPicPr>
          <p:nvPr/>
        </p:nvPicPr>
        <p:blipFill>
          <a:blip r:embed="rId2"/>
          <a:srcRect/>
          <a:stretch>
            <a:fillRect/>
          </a:stretch>
        </p:blipFill>
        <p:spPr bwMode="auto">
          <a:xfrm>
            <a:off x="671896" y="2266950"/>
            <a:ext cx="8035433" cy="3090876"/>
          </a:xfrm>
          <a:prstGeom prst="rect">
            <a:avLst/>
          </a:prstGeom>
          <a:noFill/>
          <a:ln w="9525">
            <a:noFill/>
            <a:miter lim="800000"/>
            <a:headEnd/>
            <a:tailEnd/>
          </a:ln>
          <a:effectLst/>
        </p:spPr>
      </p:pic>
      <p:cxnSp>
        <p:nvCxnSpPr>
          <p:cNvPr id="7" name="Connettore 2 6"/>
          <p:cNvCxnSpPr/>
          <p:nvPr/>
        </p:nvCxnSpPr>
        <p:spPr>
          <a:xfrm rot="16200000">
            <a:off x="1643042" y="5000636"/>
            <a:ext cx="1857388"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Connettore 2 7"/>
          <p:cNvCxnSpPr/>
          <p:nvPr/>
        </p:nvCxnSpPr>
        <p:spPr>
          <a:xfrm rot="5400000" flipH="1" flipV="1">
            <a:off x="4287042" y="4499776"/>
            <a:ext cx="2714644"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CasellaDiTesto 11"/>
          <p:cNvSpPr txBox="1"/>
          <p:nvPr/>
        </p:nvSpPr>
        <p:spPr>
          <a:xfrm>
            <a:off x="1000100" y="6000768"/>
            <a:ext cx="3071834" cy="646331"/>
          </a:xfrm>
          <a:prstGeom prst="rect">
            <a:avLst/>
          </a:prstGeom>
          <a:noFill/>
          <a:ln>
            <a:solidFill>
              <a:srgbClr val="FF0000"/>
            </a:solidFill>
          </a:ln>
        </p:spPr>
        <p:txBody>
          <a:bodyPr wrap="square" rtlCol="0">
            <a:spAutoFit/>
          </a:bodyPr>
          <a:lstStyle/>
          <a:p>
            <a:pPr algn="ctr"/>
            <a:r>
              <a:rPr lang="it-IT" dirty="0"/>
              <a:t>HEADQUARTER – </a:t>
            </a:r>
            <a:r>
              <a:rPr lang="it-IT" dirty="0" err="1"/>
              <a:t>Cavallermaggiore</a:t>
            </a:r>
            <a:r>
              <a:rPr lang="it-IT" dirty="0"/>
              <a:t> CN</a:t>
            </a:r>
          </a:p>
        </p:txBody>
      </p:sp>
      <p:sp>
        <p:nvSpPr>
          <p:cNvPr id="13" name="CasellaDiTesto 12"/>
          <p:cNvSpPr txBox="1"/>
          <p:nvPr/>
        </p:nvSpPr>
        <p:spPr>
          <a:xfrm>
            <a:off x="4214810" y="6000768"/>
            <a:ext cx="3071834" cy="646331"/>
          </a:xfrm>
          <a:prstGeom prst="rect">
            <a:avLst/>
          </a:prstGeom>
          <a:noFill/>
          <a:ln>
            <a:solidFill>
              <a:srgbClr val="FF0000"/>
            </a:solidFill>
          </a:ln>
        </p:spPr>
        <p:txBody>
          <a:bodyPr wrap="square" rtlCol="0">
            <a:spAutoFit/>
          </a:bodyPr>
          <a:lstStyle/>
          <a:p>
            <a:pPr algn="ctr"/>
            <a:r>
              <a:rPr lang="it-IT" dirty="0"/>
              <a:t>PRODUCTION FACILITY – Vicenza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OUR PRODUCTS</a:t>
            </a:r>
          </a:p>
        </p:txBody>
      </p:sp>
      <p:sp>
        <p:nvSpPr>
          <p:cNvPr id="3" name="Segnaposto contenuto 2"/>
          <p:cNvSpPr>
            <a:spLocks noGrp="1"/>
          </p:cNvSpPr>
          <p:nvPr>
            <p:ph idx="1"/>
          </p:nvPr>
        </p:nvSpPr>
        <p:spPr/>
        <p:txBody>
          <a:bodyPr>
            <a:normAutofit/>
          </a:bodyPr>
          <a:lstStyle/>
          <a:p>
            <a:pPr>
              <a:buNone/>
            </a:pPr>
            <a:r>
              <a:rPr lang="en-US" dirty="0"/>
              <a:t>	SAWN TIMBER</a:t>
            </a:r>
          </a:p>
          <a:p>
            <a:pPr algn="just">
              <a:buNone/>
            </a:pPr>
            <a:r>
              <a:rPr lang="en-US" sz="1800" dirty="0"/>
              <a:t>	Thanks to our long-lasting experience in the wood sector and to our privileged access to forest resources, we can offer </a:t>
            </a:r>
            <a:r>
              <a:rPr lang="en-US" sz="1800" dirty="0" err="1"/>
              <a:t>slavonian</a:t>
            </a:r>
            <a:r>
              <a:rPr lang="en-US" sz="1800" dirty="0"/>
              <a:t> durmast sawn timbers for all needs, harvested from the best forests in former </a:t>
            </a:r>
            <a:r>
              <a:rPr lang="en-US" sz="1800" dirty="0" err="1"/>
              <a:t>Jugoslavia</a:t>
            </a:r>
            <a:r>
              <a:rPr lang="en-US" sz="1800" dirty="0"/>
              <a:t> (Croatia in particular).</a:t>
            </a:r>
          </a:p>
          <a:p>
            <a:endParaRPr lang="en-US" dirty="0"/>
          </a:p>
        </p:txBody>
      </p:sp>
      <p:pic>
        <p:nvPicPr>
          <p:cNvPr id="2052" name="Picture 4" descr="http://www.castellanolegnamisrl.com/img/info_products/01a.jpg"/>
          <p:cNvPicPr>
            <a:picLocks noChangeAspect="1" noChangeArrowheads="1"/>
          </p:cNvPicPr>
          <p:nvPr/>
        </p:nvPicPr>
        <p:blipFill>
          <a:blip r:embed="rId2"/>
          <a:srcRect/>
          <a:stretch>
            <a:fillRect/>
          </a:stretch>
        </p:blipFill>
        <p:spPr bwMode="auto">
          <a:xfrm>
            <a:off x="928662" y="3071810"/>
            <a:ext cx="4929222" cy="3508938"/>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00034" y="214291"/>
            <a:ext cx="8229600" cy="1714512"/>
          </a:xfrm>
        </p:spPr>
        <p:txBody>
          <a:bodyPr/>
          <a:lstStyle/>
          <a:p>
            <a:pPr>
              <a:buNone/>
            </a:pPr>
            <a:r>
              <a:rPr lang="en-US" dirty="0"/>
              <a:t>	VENEERS</a:t>
            </a:r>
          </a:p>
          <a:p>
            <a:pPr algn="just">
              <a:buNone/>
            </a:pPr>
            <a:r>
              <a:rPr lang="en-US" sz="1800" dirty="0"/>
              <a:t>	We have the opportunity to supply a wide range of veneers in several sizes and quality grades. We are always ready to show you and test the goods before collecting them, with the utmost transparency.</a:t>
            </a:r>
            <a:endParaRPr lang="it-IT" sz="1800" dirty="0"/>
          </a:p>
        </p:txBody>
      </p:sp>
      <p:pic>
        <p:nvPicPr>
          <p:cNvPr id="16386" name="Picture 2"/>
          <p:cNvPicPr>
            <a:picLocks noChangeAspect="1" noChangeArrowheads="1"/>
          </p:cNvPicPr>
          <p:nvPr/>
        </p:nvPicPr>
        <p:blipFill>
          <a:blip r:embed="rId2"/>
          <a:srcRect/>
          <a:stretch>
            <a:fillRect/>
          </a:stretch>
        </p:blipFill>
        <p:spPr bwMode="auto">
          <a:xfrm>
            <a:off x="928662" y="1643050"/>
            <a:ext cx="6015056" cy="4281904"/>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28596" y="357167"/>
            <a:ext cx="8229600" cy="2143140"/>
          </a:xfrm>
        </p:spPr>
        <p:txBody>
          <a:bodyPr/>
          <a:lstStyle/>
          <a:p>
            <a:pPr>
              <a:buNone/>
            </a:pPr>
            <a:r>
              <a:rPr lang="en-US" dirty="0"/>
              <a:t>	TOP LAYER</a:t>
            </a:r>
          </a:p>
          <a:p>
            <a:pPr algn="just">
              <a:buNone/>
            </a:pPr>
            <a:r>
              <a:rPr lang="en-US" dirty="0"/>
              <a:t>	</a:t>
            </a:r>
            <a:r>
              <a:rPr lang="en-US" sz="1800" dirty="0"/>
              <a:t>Besides the standard production from “new” wood, we can supply old durmast lamellas, obtained from wooden beams used in old constructions. These old beams are wisely processed to recover this old lumber, to which time and use conferred a particular harmony and value.</a:t>
            </a:r>
            <a:endParaRPr lang="it-IT" sz="1800" dirty="0"/>
          </a:p>
        </p:txBody>
      </p:sp>
      <p:pic>
        <p:nvPicPr>
          <p:cNvPr id="17410" name="Picture 2"/>
          <p:cNvPicPr>
            <a:picLocks noChangeAspect="1" noChangeArrowheads="1"/>
          </p:cNvPicPr>
          <p:nvPr/>
        </p:nvPicPr>
        <p:blipFill>
          <a:blip r:embed="rId2"/>
          <a:srcRect/>
          <a:stretch>
            <a:fillRect/>
          </a:stretch>
        </p:blipFill>
        <p:spPr bwMode="auto">
          <a:xfrm>
            <a:off x="857224" y="2428868"/>
            <a:ext cx="5940872" cy="4229095"/>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28596" y="357167"/>
            <a:ext cx="8229600" cy="2357454"/>
          </a:xfrm>
        </p:spPr>
        <p:txBody>
          <a:bodyPr>
            <a:normAutofit/>
          </a:bodyPr>
          <a:lstStyle/>
          <a:p>
            <a:pPr algn="just">
              <a:buNone/>
            </a:pPr>
            <a:r>
              <a:rPr lang="en-US" dirty="0"/>
              <a:t>	EDGED GLUED PANELS</a:t>
            </a:r>
          </a:p>
          <a:p>
            <a:pPr algn="just">
              <a:buNone/>
            </a:pPr>
            <a:r>
              <a:rPr lang="en-US" dirty="0"/>
              <a:t>	</a:t>
            </a:r>
            <a:r>
              <a:rPr lang="en-US" sz="1800" dirty="0"/>
              <a:t>Our poplar and </a:t>
            </a:r>
            <a:r>
              <a:rPr lang="en-US" sz="1800" dirty="0" err="1"/>
              <a:t>paulownia</a:t>
            </a:r>
            <a:r>
              <a:rPr lang="en-US" sz="1800" dirty="0"/>
              <a:t> panels come from the Middle East and we can offer them thanks to an exclusive supplier of proved experience and professionalism, with whom we have been working for more than ten years. The quality of these poplar and </a:t>
            </a:r>
            <a:r>
              <a:rPr lang="en-US" sz="1800" dirty="0" err="1"/>
              <a:t>paulownia</a:t>
            </a:r>
            <a:r>
              <a:rPr lang="en-US" sz="1800" dirty="0"/>
              <a:t> panels is nowadays well known and appreciated by the market.</a:t>
            </a:r>
            <a:endParaRPr lang="it-IT" sz="1800" dirty="0"/>
          </a:p>
        </p:txBody>
      </p:sp>
      <p:pic>
        <p:nvPicPr>
          <p:cNvPr id="18434" name="Picture 2"/>
          <p:cNvPicPr>
            <a:picLocks noChangeAspect="1" noChangeArrowheads="1"/>
          </p:cNvPicPr>
          <p:nvPr/>
        </p:nvPicPr>
        <p:blipFill>
          <a:blip r:embed="rId2"/>
          <a:srcRect/>
          <a:stretch>
            <a:fillRect/>
          </a:stretch>
        </p:blipFill>
        <p:spPr bwMode="auto">
          <a:xfrm>
            <a:off x="857224" y="2643182"/>
            <a:ext cx="5229238" cy="3722508"/>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28596" y="357167"/>
            <a:ext cx="8229600" cy="2143140"/>
          </a:xfrm>
        </p:spPr>
        <p:txBody>
          <a:bodyPr/>
          <a:lstStyle/>
          <a:p>
            <a:pPr>
              <a:buNone/>
            </a:pPr>
            <a:r>
              <a:rPr lang="en-US" dirty="0"/>
              <a:t>	GLUED LAMINATED TIMBER</a:t>
            </a:r>
          </a:p>
          <a:p>
            <a:pPr algn="just">
              <a:buNone/>
            </a:pPr>
            <a:r>
              <a:rPr lang="en-US" dirty="0"/>
              <a:t>	</a:t>
            </a:r>
            <a:r>
              <a:rPr lang="en-US" sz="1800" dirty="0"/>
              <a:t>Our company is also involved into the commercialization of some </a:t>
            </a:r>
            <a:r>
              <a:rPr lang="en-US" sz="1800" dirty="0" err="1"/>
              <a:t>semifinished</a:t>
            </a:r>
            <a:r>
              <a:rPr lang="en-US" sz="1800" dirty="0"/>
              <a:t> products, including larch window scantlings. We can offer first quality larch window scantlings, with a very good price/quality ratio, from a very serious supplier tested over the years.</a:t>
            </a:r>
            <a:endParaRPr lang="it-IT" sz="1800" dirty="0"/>
          </a:p>
        </p:txBody>
      </p:sp>
      <p:pic>
        <p:nvPicPr>
          <p:cNvPr id="19458" name="Picture 2"/>
          <p:cNvPicPr>
            <a:picLocks noChangeAspect="1" noChangeArrowheads="1"/>
          </p:cNvPicPr>
          <p:nvPr/>
        </p:nvPicPr>
        <p:blipFill>
          <a:blip r:embed="rId2"/>
          <a:srcRect/>
          <a:stretch>
            <a:fillRect/>
          </a:stretch>
        </p:blipFill>
        <p:spPr bwMode="auto">
          <a:xfrm>
            <a:off x="857224" y="2428868"/>
            <a:ext cx="5715040" cy="4068334"/>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00034" y="500043"/>
            <a:ext cx="8229600" cy="2143140"/>
          </a:xfrm>
        </p:spPr>
        <p:txBody>
          <a:bodyPr/>
          <a:lstStyle/>
          <a:p>
            <a:pPr>
              <a:buNone/>
            </a:pPr>
            <a:r>
              <a:rPr lang="en-US" dirty="0"/>
              <a:t>	EDGED ELEMENTS</a:t>
            </a:r>
          </a:p>
          <a:p>
            <a:pPr algn="just">
              <a:buNone/>
            </a:pPr>
            <a:r>
              <a:rPr lang="en-US" dirty="0"/>
              <a:t>	</a:t>
            </a:r>
            <a:r>
              <a:rPr lang="en-US" sz="1800" dirty="0"/>
              <a:t>Thanks to our lost-lasting experience in the wood sector and to our privileged to forest resources, besides sawn timber, we can offer square edges elements of </a:t>
            </a:r>
            <a:r>
              <a:rPr lang="en-US" sz="1800" dirty="0" err="1"/>
              <a:t>slavonian</a:t>
            </a:r>
            <a:r>
              <a:rPr lang="en-US" sz="1800" dirty="0"/>
              <a:t> durmast (and other woods), which are quite demanded by furniture, panel and wood-flooring industry.</a:t>
            </a:r>
            <a:endParaRPr lang="it-IT" sz="1800" dirty="0"/>
          </a:p>
        </p:txBody>
      </p:sp>
      <p:pic>
        <p:nvPicPr>
          <p:cNvPr id="20482" name="Picture 2"/>
          <p:cNvPicPr>
            <a:picLocks noChangeAspect="1" noChangeArrowheads="1"/>
          </p:cNvPicPr>
          <p:nvPr/>
        </p:nvPicPr>
        <p:blipFill>
          <a:blip r:embed="rId2"/>
          <a:srcRect/>
          <a:stretch>
            <a:fillRect/>
          </a:stretch>
        </p:blipFill>
        <p:spPr bwMode="auto">
          <a:xfrm>
            <a:off x="928662" y="2500306"/>
            <a:ext cx="5657866" cy="4027633"/>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OUR SPECIALITY : TOP LAYER</a:t>
            </a:r>
          </a:p>
        </p:txBody>
      </p:sp>
      <p:sp>
        <p:nvSpPr>
          <p:cNvPr id="3" name="Segnaposto contenuto 2"/>
          <p:cNvSpPr>
            <a:spLocks noGrp="1"/>
          </p:cNvSpPr>
          <p:nvPr>
            <p:ph idx="1"/>
          </p:nvPr>
        </p:nvSpPr>
        <p:spPr>
          <a:xfrm>
            <a:off x="457200" y="1600201"/>
            <a:ext cx="3900486" cy="3543312"/>
          </a:xfrm>
        </p:spPr>
        <p:txBody>
          <a:bodyPr>
            <a:normAutofit fontScale="92500"/>
          </a:bodyPr>
          <a:lstStyle/>
          <a:p>
            <a:r>
              <a:rPr lang="it-IT" dirty="0"/>
              <a:t>OAK</a:t>
            </a:r>
          </a:p>
          <a:p>
            <a:r>
              <a:rPr lang="it-IT" dirty="0"/>
              <a:t>ASH</a:t>
            </a:r>
          </a:p>
          <a:p>
            <a:r>
              <a:rPr lang="it-IT" dirty="0"/>
              <a:t>EUROPEAN WALNUT</a:t>
            </a:r>
          </a:p>
          <a:p>
            <a:r>
              <a:rPr lang="it-IT" dirty="0"/>
              <a:t>CHESTNUT </a:t>
            </a:r>
          </a:p>
          <a:p>
            <a:r>
              <a:rPr lang="it-IT" dirty="0"/>
              <a:t>LARCH</a:t>
            </a:r>
          </a:p>
          <a:p>
            <a:r>
              <a:rPr lang="it-IT" dirty="0"/>
              <a:t>OLD OAK BIO</a:t>
            </a:r>
          </a:p>
        </p:txBody>
      </p:sp>
      <p:pic>
        <p:nvPicPr>
          <p:cNvPr id="1029" name="Picture 5"/>
          <p:cNvPicPr>
            <a:picLocks noChangeAspect="1" noChangeArrowheads="1"/>
          </p:cNvPicPr>
          <p:nvPr/>
        </p:nvPicPr>
        <p:blipFill>
          <a:blip r:embed="rId2"/>
          <a:srcRect/>
          <a:stretch>
            <a:fillRect/>
          </a:stretch>
        </p:blipFill>
        <p:spPr bwMode="auto">
          <a:xfrm>
            <a:off x="4214810" y="2714620"/>
            <a:ext cx="2714644" cy="514313"/>
          </a:xfrm>
          <a:prstGeom prst="rect">
            <a:avLst/>
          </a:prstGeom>
          <a:noFill/>
          <a:ln w="9525">
            <a:noFill/>
            <a:miter lim="800000"/>
            <a:headEnd/>
            <a:tailEnd/>
          </a:ln>
          <a:effectLst/>
        </p:spPr>
      </p:pic>
      <p:pic>
        <p:nvPicPr>
          <p:cNvPr id="1030" name="Picture 6"/>
          <p:cNvPicPr>
            <a:picLocks noChangeAspect="1" noChangeArrowheads="1"/>
          </p:cNvPicPr>
          <p:nvPr/>
        </p:nvPicPr>
        <p:blipFill>
          <a:blip r:embed="rId3"/>
          <a:srcRect/>
          <a:stretch>
            <a:fillRect/>
          </a:stretch>
        </p:blipFill>
        <p:spPr bwMode="auto">
          <a:xfrm>
            <a:off x="4214810" y="3286124"/>
            <a:ext cx="2714644" cy="491434"/>
          </a:xfrm>
          <a:prstGeom prst="rect">
            <a:avLst/>
          </a:prstGeom>
          <a:noFill/>
          <a:ln w="9525">
            <a:noFill/>
            <a:miter lim="800000"/>
            <a:headEnd/>
            <a:tailEnd/>
          </a:ln>
          <a:effectLst/>
        </p:spPr>
      </p:pic>
      <p:pic>
        <p:nvPicPr>
          <p:cNvPr id="1032" name="Picture 8"/>
          <p:cNvPicPr>
            <a:picLocks noChangeAspect="1" noChangeArrowheads="1"/>
          </p:cNvPicPr>
          <p:nvPr/>
        </p:nvPicPr>
        <p:blipFill>
          <a:blip r:embed="rId4"/>
          <a:srcRect/>
          <a:stretch>
            <a:fillRect/>
          </a:stretch>
        </p:blipFill>
        <p:spPr bwMode="auto">
          <a:xfrm>
            <a:off x="4214810" y="1571612"/>
            <a:ext cx="2714644" cy="514348"/>
          </a:xfrm>
          <a:prstGeom prst="rect">
            <a:avLst/>
          </a:prstGeom>
          <a:noFill/>
          <a:ln w="9525">
            <a:noFill/>
            <a:miter lim="800000"/>
            <a:headEnd/>
            <a:tailEnd/>
          </a:ln>
          <a:effectLst/>
        </p:spPr>
      </p:pic>
      <p:pic>
        <p:nvPicPr>
          <p:cNvPr id="1033" name="Picture 9"/>
          <p:cNvPicPr>
            <a:picLocks noChangeAspect="1" noChangeArrowheads="1"/>
          </p:cNvPicPr>
          <p:nvPr/>
        </p:nvPicPr>
        <p:blipFill>
          <a:blip r:embed="rId5"/>
          <a:srcRect/>
          <a:stretch>
            <a:fillRect/>
          </a:stretch>
        </p:blipFill>
        <p:spPr bwMode="auto">
          <a:xfrm>
            <a:off x="4214810" y="4429132"/>
            <a:ext cx="2714644" cy="609600"/>
          </a:xfrm>
          <a:prstGeom prst="rect">
            <a:avLst/>
          </a:prstGeom>
          <a:noFill/>
          <a:ln w="9525">
            <a:noFill/>
            <a:miter lim="800000"/>
            <a:headEnd/>
            <a:tailEnd/>
          </a:ln>
          <a:effectLst/>
        </p:spPr>
      </p:pic>
      <p:pic>
        <p:nvPicPr>
          <p:cNvPr id="8" name="Picture 2" descr="\\PC-SARA\Condivisa Sara\Documenti 2018\ASH I+.jpg"/>
          <p:cNvPicPr>
            <a:picLocks noChangeAspect="1" noChangeArrowheads="1"/>
          </p:cNvPicPr>
          <p:nvPr/>
        </p:nvPicPr>
        <p:blipFill>
          <a:blip r:embed="rId6"/>
          <a:srcRect l="47361" t="17973" r="39844"/>
          <a:stretch>
            <a:fillRect/>
          </a:stretch>
        </p:blipFill>
        <p:spPr bwMode="auto">
          <a:xfrm rot="5400000">
            <a:off x="5322099" y="1035827"/>
            <a:ext cx="500066" cy="2714644"/>
          </a:xfrm>
          <a:prstGeom prst="rect">
            <a:avLst/>
          </a:prstGeom>
          <a:noFill/>
        </p:spPr>
      </p:pic>
      <p:pic>
        <p:nvPicPr>
          <p:cNvPr id="3074" name="Picture 2"/>
          <p:cNvPicPr>
            <a:picLocks noChangeAspect="1" noChangeArrowheads="1"/>
          </p:cNvPicPr>
          <p:nvPr/>
        </p:nvPicPr>
        <p:blipFill>
          <a:blip r:embed="rId7"/>
          <a:srcRect/>
          <a:stretch>
            <a:fillRect/>
          </a:stretch>
        </p:blipFill>
        <p:spPr bwMode="auto">
          <a:xfrm>
            <a:off x="4214811" y="3857628"/>
            <a:ext cx="2714644" cy="500066"/>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786050" y="1000108"/>
            <a:ext cx="3000396" cy="646331"/>
          </a:xfrm>
          <a:prstGeom prst="rect">
            <a:avLst/>
          </a:prstGeom>
          <a:noFill/>
          <a:ln w="38100">
            <a:solidFill>
              <a:srgbClr val="92D050"/>
            </a:solidFill>
          </a:ln>
        </p:spPr>
        <p:txBody>
          <a:bodyPr wrap="square" rtlCol="0">
            <a:spAutoFit/>
          </a:bodyPr>
          <a:lstStyle/>
          <a:p>
            <a:pPr algn="ctr"/>
            <a:r>
              <a:rPr lang="it-IT" dirty="0"/>
              <a:t>FINISHED PARQUET 2 LAYERS</a:t>
            </a:r>
          </a:p>
          <a:p>
            <a:pPr algn="ctr"/>
            <a:r>
              <a:rPr lang="it-IT" dirty="0"/>
              <a:t>Some </a:t>
            </a:r>
            <a:r>
              <a:rPr lang="it-IT" dirty="0" err="1"/>
              <a:t>examples</a:t>
            </a:r>
            <a:endParaRPr lang="it-IT" dirty="0"/>
          </a:p>
        </p:txBody>
      </p:sp>
      <p:pic>
        <p:nvPicPr>
          <p:cNvPr id="1028" name="Picture 4" descr="\\PC-SARA\Condivisa Sara\Documenti 2018\FOTO\SLOVENIA 26-28.11.2018\20181128_090612.jpg"/>
          <p:cNvPicPr>
            <a:picLocks noChangeAspect="1" noChangeArrowheads="1"/>
          </p:cNvPicPr>
          <p:nvPr/>
        </p:nvPicPr>
        <p:blipFill>
          <a:blip r:embed="rId2" cstate="print"/>
          <a:srcRect t="7407" r="25000" b="7407"/>
          <a:stretch>
            <a:fillRect/>
          </a:stretch>
        </p:blipFill>
        <p:spPr bwMode="auto">
          <a:xfrm>
            <a:off x="714348" y="2500306"/>
            <a:ext cx="3857652" cy="3286148"/>
          </a:xfrm>
          <a:prstGeom prst="rect">
            <a:avLst/>
          </a:prstGeom>
          <a:noFill/>
        </p:spPr>
      </p:pic>
      <p:sp>
        <p:nvSpPr>
          <p:cNvPr id="6" name="CasellaDiTesto 5"/>
          <p:cNvSpPr txBox="1"/>
          <p:nvPr/>
        </p:nvSpPr>
        <p:spPr>
          <a:xfrm>
            <a:off x="1428728" y="2143116"/>
            <a:ext cx="2214578" cy="369332"/>
          </a:xfrm>
          <a:prstGeom prst="rect">
            <a:avLst/>
          </a:prstGeom>
          <a:noFill/>
          <a:ln w="38100">
            <a:solidFill>
              <a:srgbClr val="92D050"/>
            </a:solidFill>
          </a:ln>
        </p:spPr>
        <p:txBody>
          <a:bodyPr wrap="square" rtlCol="0">
            <a:spAutoFit/>
          </a:bodyPr>
          <a:lstStyle/>
          <a:p>
            <a:pPr algn="ctr"/>
            <a:r>
              <a:rPr lang="it-IT" dirty="0"/>
              <a:t>OLD OAK BIO FLOOR</a:t>
            </a:r>
          </a:p>
        </p:txBody>
      </p:sp>
      <p:pic>
        <p:nvPicPr>
          <p:cNvPr id="1029" name="Picture 5" descr="\\PC-SARA\Condivisa Sara\Documenti 2018\FOTO\Prefinito Qualità B\IMG-20180830-WA0033.jpg"/>
          <p:cNvPicPr>
            <a:picLocks noChangeAspect="1" noChangeArrowheads="1"/>
          </p:cNvPicPr>
          <p:nvPr/>
        </p:nvPicPr>
        <p:blipFill>
          <a:blip r:embed="rId3"/>
          <a:srcRect t="15873" r="17460"/>
          <a:stretch>
            <a:fillRect/>
          </a:stretch>
        </p:blipFill>
        <p:spPr bwMode="auto">
          <a:xfrm>
            <a:off x="4929190" y="2357430"/>
            <a:ext cx="2786082" cy="3786190"/>
          </a:xfrm>
          <a:prstGeom prst="rect">
            <a:avLst/>
          </a:prstGeom>
          <a:noFill/>
        </p:spPr>
      </p:pic>
      <p:sp>
        <p:nvSpPr>
          <p:cNvPr id="8" name="CasellaDiTesto 7"/>
          <p:cNvSpPr txBox="1"/>
          <p:nvPr/>
        </p:nvSpPr>
        <p:spPr>
          <a:xfrm>
            <a:off x="5214942" y="2000240"/>
            <a:ext cx="2214578" cy="369332"/>
          </a:xfrm>
          <a:prstGeom prst="rect">
            <a:avLst/>
          </a:prstGeom>
          <a:noFill/>
          <a:ln w="38100">
            <a:solidFill>
              <a:srgbClr val="92D050"/>
            </a:solidFill>
          </a:ln>
        </p:spPr>
        <p:txBody>
          <a:bodyPr wrap="square" rtlCol="0">
            <a:spAutoFit/>
          </a:bodyPr>
          <a:lstStyle/>
          <a:p>
            <a:pPr algn="ctr"/>
            <a:r>
              <a:rPr lang="it-IT" dirty="0"/>
              <a:t>OAK PRE-FINISHED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HOW WE WORK</a:t>
            </a:r>
          </a:p>
        </p:txBody>
      </p:sp>
      <p:sp>
        <p:nvSpPr>
          <p:cNvPr id="3" name="Segnaposto contenuto 2"/>
          <p:cNvSpPr>
            <a:spLocks noGrp="1"/>
          </p:cNvSpPr>
          <p:nvPr>
            <p:ph idx="1"/>
          </p:nvPr>
        </p:nvSpPr>
        <p:spPr>
          <a:xfrm>
            <a:off x="457200" y="1600201"/>
            <a:ext cx="8229600" cy="2900370"/>
          </a:xfrm>
        </p:spPr>
        <p:txBody>
          <a:bodyPr/>
          <a:lstStyle/>
          <a:p>
            <a:r>
              <a:rPr lang="it-IT" dirty="0"/>
              <a:t>CUSTOMER REQUESTS</a:t>
            </a:r>
          </a:p>
          <a:p>
            <a:r>
              <a:rPr lang="it-IT" dirty="0"/>
              <a:t>GOODS TEST AT OUR FACILITIES OR TRIAL ORDER</a:t>
            </a:r>
          </a:p>
          <a:p>
            <a:r>
              <a:rPr lang="it-IT" dirty="0"/>
              <a:t>ORDER CONFIRMATION</a:t>
            </a:r>
          </a:p>
          <a:p>
            <a:r>
              <a:rPr lang="it-IT" dirty="0"/>
              <a:t>DELIVERY</a:t>
            </a: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418</Words>
  <Application>Microsoft Office PowerPoint</Application>
  <PresentationFormat>On-screen Show (4:3)</PresentationFormat>
  <Paragraphs>36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Tema di Office</vt:lpstr>
      <vt:lpstr>CASTELLANO LEGNAMI SRL</vt:lpstr>
      <vt:lpstr>Our company Castellano Legnami s.r.l. has been involved in buying and selling wood and wooden products since 1988, both in Italy and abroad.</vt:lpstr>
      <vt:lpstr>OUR PRODUCTS</vt:lpstr>
      <vt:lpstr>PowerPoint Presentation</vt:lpstr>
      <vt:lpstr>PowerPoint Presentation</vt:lpstr>
      <vt:lpstr>PowerPoint Presentation</vt:lpstr>
      <vt:lpstr>PowerPoint Presentation</vt:lpstr>
      <vt:lpstr>PowerPoint Presentation</vt:lpstr>
      <vt:lpstr>OUR SPECIALITY : TOP LAYER</vt:lpstr>
      <vt:lpstr>PowerPoint Presentation</vt:lpstr>
      <vt:lpstr>HOW WE WORK</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CASTELLANO LEGNAMI SRL</dc:title>
  <dc:creator>Hewlett-Packard Company</dc:creator>
  <cp:lastModifiedBy>Geert Tijtgat</cp:lastModifiedBy>
  <cp:revision>17</cp:revision>
  <dcterms:created xsi:type="dcterms:W3CDTF">2018-11-30T08:42:33Z</dcterms:created>
  <dcterms:modified xsi:type="dcterms:W3CDTF">2021-02-24T11:42:35Z</dcterms:modified>
</cp:coreProperties>
</file>